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090F-8DEA-4AF3-B184-15259ABC0452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7DEDA-3242-42CC-9F02-5176447D46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.mx/url?sa=i&amp;rct=j&amp;q=&amp;esrc=s&amp;source=images&amp;cd=&amp;cad=rja&amp;uact=8&amp;ved=0CAcQjRxqFQoTCJnXzLqv8scCFcyigAodonwJ4A&amp;url=http://www.mascota.jalisco.gob.mx/conocenos/EscudoArmas.html&amp;bvm=bv.102537793,d.eXY&amp;psig=AFQjCNF4VPvJcRbXLtDA6bjRDi11tQrOWw&amp;ust=144217734241574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.mx/url?sa=i&amp;rct=j&amp;q=&amp;esrc=s&amp;source=images&amp;cd=&amp;cad=rja&amp;uact=8&amp;ved=0CAcQjRxqFQoTCJnXzLqv8scCFcyigAodonwJ4A&amp;url=http://www.mascota.jalisco.gob.mx/conocenos/EscudoArmas.html&amp;bvm=bv.102537793,d.eXY&amp;psig=AFQjCNF4VPvJcRbXLtDA6bjRDi11tQrOWw&amp;ust=144217734241574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28600" y="228600"/>
            <a:ext cx="8629650" cy="6400800"/>
            <a:chOff x="228600" y="228600"/>
            <a:chExt cx="8629650" cy="6400800"/>
          </a:xfrm>
        </p:grpSpPr>
        <p:grpSp>
          <p:nvGrpSpPr>
            <p:cNvPr id="5" name="1 Grupo"/>
            <p:cNvGrpSpPr/>
            <p:nvPr/>
          </p:nvGrpSpPr>
          <p:grpSpPr>
            <a:xfrm>
              <a:off x="228600" y="228600"/>
              <a:ext cx="914400" cy="6400800"/>
              <a:chOff x="228600" y="228600"/>
              <a:chExt cx="914400" cy="6400800"/>
            </a:xfrm>
          </p:grpSpPr>
          <p:sp>
            <p:nvSpPr>
              <p:cNvPr id="11" name="2 Rectángulo"/>
              <p:cNvSpPr/>
              <p:nvPr/>
            </p:nvSpPr>
            <p:spPr>
              <a:xfrm>
                <a:off x="228600" y="228600"/>
                <a:ext cx="4572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3 Rectángulo"/>
              <p:cNvSpPr/>
              <p:nvPr/>
            </p:nvSpPr>
            <p:spPr>
              <a:xfrm>
                <a:off x="762000" y="228600"/>
                <a:ext cx="2286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" name="4 Rectángulo"/>
              <p:cNvSpPr/>
              <p:nvPr/>
            </p:nvSpPr>
            <p:spPr>
              <a:xfrm>
                <a:off x="1066800" y="228600"/>
                <a:ext cx="762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6" name="9 Grupo"/>
            <p:cNvGrpSpPr/>
            <p:nvPr/>
          </p:nvGrpSpPr>
          <p:grpSpPr>
            <a:xfrm>
              <a:off x="1447800" y="228600"/>
              <a:ext cx="7410450" cy="6229529"/>
              <a:chOff x="1447800" y="228600"/>
              <a:chExt cx="7410450" cy="6229529"/>
            </a:xfrm>
          </p:grpSpPr>
          <p:pic>
            <p:nvPicPr>
              <p:cNvPr id="7" name="Picture 2" descr="http://www.mascota.jalisco.gob.mx/images/EscudoMpal.gif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47800" y="304800"/>
                <a:ext cx="1037896" cy="1143000"/>
              </a:xfrm>
              <a:prstGeom prst="rect">
                <a:avLst/>
              </a:prstGeom>
              <a:noFill/>
              <a:ln w="22225">
                <a:noFill/>
                <a:prstDash val="dash"/>
              </a:ln>
            </p:spPr>
          </p:pic>
          <p:pic>
            <p:nvPicPr>
              <p:cNvPr id="8" name="Picture 2" descr="C:\Users\OCRAM\Desktop\DIF MASCOTA\logo DIF 15 18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14600" y="1884602"/>
                <a:ext cx="4724400" cy="2687398"/>
              </a:xfrm>
              <a:prstGeom prst="rect">
                <a:avLst/>
              </a:prstGeom>
              <a:noFill/>
            </p:spPr>
          </p:pic>
          <p:pic>
            <p:nvPicPr>
              <p:cNvPr id="9" name="8 Imagen" descr="Macintosh HD:Users:TonyCamacho:Desktop:H. AYUNTAMIENTO:LOGOS:MascotaPueblMagicoLogo.png"/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228600"/>
                <a:ext cx="1009650" cy="9810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" name="9 CuadroTexto"/>
              <p:cNvSpPr txBox="1"/>
              <p:nvPr/>
            </p:nvSpPr>
            <p:spPr>
              <a:xfrm>
                <a:off x="1524000" y="5257800"/>
                <a:ext cx="7315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3600" smtClean="0">
                    <a:latin typeface="Arial Black" pitchFamily="34" charset="0"/>
                  </a:rPr>
                  <a:t>MANUAL DE ORGANIZACIÓN</a:t>
                </a:r>
                <a:endParaRPr lang="es-MX" sz="3600">
                  <a:latin typeface="Arial Black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28600" y="228600"/>
            <a:ext cx="914400" cy="6400800"/>
            <a:chOff x="228600" y="228600"/>
            <a:chExt cx="914400" cy="6400800"/>
          </a:xfrm>
        </p:grpSpPr>
        <p:sp>
          <p:nvSpPr>
            <p:cNvPr id="3" name="2 Rectángulo"/>
            <p:cNvSpPr/>
            <p:nvPr/>
          </p:nvSpPr>
          <p:spPr>
            <a:xfrm>
              <a:off x="228600" y="228600"/>
              <a:ext cx="457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3 Rectángulo"/>
            <p:cNvSpPr/>
            <p:nvPr/>
          </p:nvSpPr>
          <p:spPr>
            <a:xfrm>
              <a:off x="762000" y="228600"/>
              <a:ext cx="2286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1066800" y="228600"/>
              <a:ext cx="76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1524000" y="228600"/>
            <a:ext cx="4876800" cy="533400"/>
            <a:chOff x="3657600" y="2819400"/>
            <a:chExt cx="3124200" cy="990600"/>
          </a:xfrm>
        </p:grpSpPr>
        <p:sp>
          <p:nvSpPr>
            <p:cNvPr id="7" name="6 Rectángulo redondeado"/>
            <p:cNvSpPr/>
            <p:nvPr/>
          </p:nvSpPr>
          <p:spPr>
            <a:xfrm>
              <a:off x="3657600" y="2819400"/>
              <a:ext cx="3048000" cy="990600"/>
            </a:xfrm>
            <a:prstGeom prst="roundRect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733800" y="2885182"/>
              <a:ext cx="3048000" cy="857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smtClean="0">
                  <a:latin typeface="Arial Black" pitchFamily="34" charset="0"/>
                </a:rPr>
                <a:t>Filosofía Organizacional</a:t>
              </a:r>
              <a:endParaRPr lang="es-MX" sz="2400">
                <a:latin typeface="Arial Black" pitchFamily="34" charset="0"/>
              </a:endParaRPr>
            </a:p>
          </p:txBody>
        </p:sp>
      </p:grpSp>
      <p:pic>
        <p:nvPicPr>
          <p:cNvPr id="9" name="8 Imagen" descr="Macintosh HD:Users:TonyCamacho:Desktop:H. AYUNTAMIENTO:LOGOS:MascotaPueblMagicoLogo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857250" cy="7315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9 Grupo"/>
          <p:cNvGrpSpPr/>
          <p:nvPr/>
        </p:nvGrpSpPr>
        <p:grpSpPr>
          <a:xfrm>
            <a:off x="1600200" y="1974771"/>
            <a:ext cx="7162800" cy="3816429"/>
            <a:chOff x="1524000" y="1746171"/>
            <a:chExt cx="7162800" cy="3816429"/>
          </a:xfrm>
        </p:grpSpPr>
        <p:sp>
          <p:nvSpPr>
            <p:cNvPr id="11" name="10 Rectángulo"/>
            <p:cNvSpPr/>
            <p:nvPr/>
          </p:nvSpPr>
          <p:spPr>
            <a:xfrm>
              <a:off x="1524000" y="1746171"/>
              <a:ext cx="3581400" cy="3816429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Misión:</a:t>
              </a:r>
            </a:p>
            <a:p>
              <a:endParaRPr lang="es-MX" sz="1600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just"/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	Ser un Organismo responsable de brindar Asistencia Social de calidad, mediante un equipo multidisciplinario con respeto a los derechos humanos; poniendo especial interés en los grupos de personas en situación de vulnerabilidad, priorizando la calidez en el servicio, la inclusión y la atención oportuna.</a:t>
              </a:r>
            </a:p>
            <a:p>
              <a:pPr algn="just"/>
              <a:endParaRPr lang="es-MX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15 Grupo"/>
            <p:cNvGrpSpPr/>
            <p:nvPr/>
          </p:nvGrpSpPr>
          <p:grpSpPr>
            <a:xfrm>
              <a:off x="5105400" y="1746171"/>
              <a:ext cx="3581400" cy="3810000"/>
              <a:chOff x="4953000" y="1524000"/>
              <a:chExt cx="3581400" cy="3810000"/>
            </a:xfrm>
          </p:grpSpPr>
          <p:sp>
            <p:nvSpPr>
              <p:cNvPr id="13" name="13 Rectángulo"/>
              <p:cNvSpPr/>
              <p:nvPr/>
            </p:nvSpPr>
            <p:spPr>
              <a:xfrm>
                <a:off x="4953000" y="1524000"/>
                <a:ext cx="3581400" cy="3810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14" name="Picture 2" descr="C:\Users\OCRAM\Desktop\DIF MASCOTA\logo DIF 15 18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81600" y="2362200"/>
                <a:ext cx="3081042" cy="175260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28600" y="228600"/>
            <a:ext cx="914400" cy="6400800"/>
            <a:chOff x="228600" y="228600"/>
            <a:chExt cx="914400" cy="6400800"/>
          </a:xfrm>
        </p:grpSpPr>
        <p:sp>
          <p:nvSpPr>
            <p:cNvPr id="3" name="2 Rectángulo"/>
            <p:cNvSpPr/>
            <p:nvPr/>
          </p:nvSpPr>
          <p:spPr>
            <a:xfrm>
              <a:off x="228600" y="228600"/>
              <a:ext cx="457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3 Rectángulo"/>
            <p:cNvSpPr/>
            <p:nvPr/>
          </p:nvSpPr>
          <p:spPr>
            <a:xfrm>
              <a:off x="762000" y="228600"/>
              <a:ext cx="2286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1066800" y="228600"/>
              <a:ext cx="76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1600200" y="1752600"/>
            <a:ext cx="7162800" cy="4038600"/>
            <a:chOff x="1600200" y="1600200"/>
            <a:chExt cx="7162800" cy="4038600"/>
          </a:xfrm>
        </p:grpSpPr>
        <p:sp>
          <p:nvSpPr>
            <p:cNvPr id="7" name="6 Rectángulo"/>
            <p:cNvSpPr/>
            <p:nvPr/>
          </p:nvSpPr>
          <p:spPr>
            <a:xfrm>
              <a:off x="1600200" y="1600200"/>
              <a:ext cx="3581400" cy="4031873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s-MX" sz="1600" b="1" smtClean="0">
                  <a:solidFill>
                    <a:schemeClr val="bg1"/>
                  </a:solidFill>
                  <a:latin typeface="Arial Black" pitchFamily="34" charset="0"/>
                </a:rPr>
                <a:t>Visión :</a:t>
              </a:r>
            </a:p>
            <a:p>
              <a:endParaRPr lang="es-MX" sz="1600" b="1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just"/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	Consolidar al Sistema DIF Mascota, como un organismo generador de bienestar social, basado en las caracterísiticas propias del municipio, mediante un servicio profesional , de contacto directo con los ciudadanos, y con planes y programas de inclusión y respeto a la autonomía de cada núcleo familiar o de cada persona.</a:t>
              </a:r>
            </a:p>
            <a:p>
              <a:pPr algn="just"/>
              <a:endParaRPr lang="es-MX" sz="16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grpSp>
          <p:nvGrpSpPr>
            <p:cNvPr id="8" name="10 Grupo"/>
            <p:cNvGrpSpPr/>
            <p:nvPr/>
          </p:nvGrpSpPr>
          <p:grpSpPr>
            <a:xfrm>
              <a:off x="5181600" y="1600200"/>
              <a:ext cx="3581400" cy="4038600"/>
              <a:chOff x="4953000" y="1524000"/>
              <a:chExt cx="3581400" cy="3810000"/>
            </a:xfrm>
          </p:grpSpPr>
          <p:sp>
            <p:nvSpPr>
              <p:cNvPr id="9" name="8 Rectángulo"/>
              <p:cNvSpPr/>
              <p:nvPr/>
            </p:nvSpPr>
            <p:spPr>
              <a:xfrm>
                <a:off x="4953000" y="1524000"/>
                <a:ext cx="3581400" cy="3810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10" name="Picture 2" descr="C:\Users\OCRAM\Desktop\DIF MASCOTA\logo DIF 15 18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181600" y="2362200"/>
                <a:ext cx="3081042" cy="17526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1" name="10 Imagen" descr="Macintosh HD:Users:TonyCamacho:Desktop:H. AYUNTAMIENTO:LOGOS:MascotaPueblMagicoLogo.pn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857250" cy="73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5181600" y="1600200"/>
            <a:ext cx="3581400" cy="4038600"/>
            <a:chOff x="4953000" y="1524000"/>
            <a:chExt cx="3581400" cy="3810000"/>
          </a:xfrm>
        </p:grpSpPr>
        <p:sp>
          <p:nvSpPr>
            <p:cNvPr id="3" name="2 Rectángulo"/>
            <p:cNvSpPr/>
            <p:nvPr/>
          </p:nvSpPr>
          <p:spPr>
            <a:xfrm>
              <a:off x="4953000" y="1524000"/>
              <a:ext cx="3581400" cy="38100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" name="Picture 2" descr="C:\Users\OCRAM\Desktop\DIF MASCOTA\logo DIF 15 18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81600" y="2362200"/>
              <a:ext cx="3081042" cy="1752600"/>
            </a:xfrm>
            <a:prstGeom prst="rect">
              <a:avLst/>
            </a:prstGeom>
            <a:noFill/>
          </p:spPr>
        </p:pic>
      </p:grpSp>
      <p:grpSp>
        <p:nvGrpSpPr>
          <p:cNvPr id="5" name="4 Grupo"/>
          <p:cNvGrpSpPr/>
          <p:nvPr/>
        </p:nvGrpSpPr>
        <p:grpSpPr>
          <a:xfrm>
            <a:off x="228600" y="228600"/>
            <a:ext cx="914400" cy="6400800"/>
            <a:chOff x="228600" y="228600"/>
            <a:chExt cx="914400" cy="6400800"/>
          </a:xfrm>
        </p:grpSpPr>
        <p:sp>
          <p:nvSpPr>
            <p:cNvPr id="6" name="5 Rectángulo"/>
            <p:cNvSpPr/>
            <p:nvPr/>
          </p:nvSpPr>
          <p:spPr>
            <a:xfrm>
              <a:off x="228600" y="228600"/>
              <a:ext cx="457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762000" y="228600"/>
              <a:ext cx="2286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066800" y="228600"/>
              <a:ext cx="76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9" name="8 Rectángulo"/>
          <p:cNvSpPr/>
          <p:nvPr/>
        </p:nvSpPr>
        <p:spPr>
          <a:xfrm>
            <a:off x="1447800" y="1600200"/>
            <a:ext cx="3733800" cy="4031873"/>
          </a:xfrm>
          <a:prstGeom prst="rect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s-MX" sz="1600" b="1" smtClean="0">
                <a:solidFill>
                  <a:schemeClr val="bg1"/>
                </a:solidFill>
                <a:latin typeface="Arial Black" pitchFamily="34" charset="0"/>
              </a:rPr>
              <a:t>Objetivo general:</a:t>
            </a:r>
          </a:p>
          <a:p>
            <a:endParaRPr lang="es-MX" sz="1600" b="1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es-MX" sz="1600" b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MX" sz="1600" smtClean="0">
                <a:solidFill>
                  <a:schemeClr val="bg1"/>
                </a:solidFill>
                <a:latin typeface="Arial Black" pitchFamily="34" charset="0"/>
              </a:rPr>
              <a:t>	Atender a la población mas vulnerable del Municipio de Mascota Jalisco, aplicando los programas establecidos por los Sistemas DIF Nacional y Estatal, así como mediante programas propios, con los cuales se brinde asistencia  de calidad en tiempo y forma según las necesidades de quien asi lo requiera.</a:t>
            </a:r>
          </a:p>
          <a:p>
            <a:pPr algn="just"/>
            <a:endParaRPr lang="es-MX" sz="160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endParaRPr lang="es-MX" sz="16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" name="9 Imagen" descr="Macintosh HD:Users:TonyCamacho:Desktop:H. AYUNTAMIENTO:LOGOS:MascotaPueblMagicoLogo.pn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857250" cy="73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acintosh HD:Users:TonyCamacho:Desktop:H. AYUNTAMIENTO:LOGOS:MascotaPueblMagicoLogo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857250" cy="7315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2 Grupo"/>
          <p:cNvGrpSpPr/>
          <p:nvPr/>
        </p:nvGrpSpPr>
        <p:grpSpPr>
          <a:xfrm>
            <a:off x="228600" y="228600"/>
            <a:ext cx="914400" cy="6400800"/>
            <a:chOff x="228600" y="228600"/>
            <a:chExt cx="914400" cy="6400800"/>
          </a:xfrm>
        </p:grpSpPr>
        <p:sp>
          <p:nvSpPr>
            <p:cNvPr id="4" name="3 Rectángulo"/>
            <p:cNvSpPr/>
            <p:nvPr/>
          </p:nvSpPr>
          <p:spPr>
            <a:xfrm>
              <a:off x="228600" y="228600"/>
              <a:ext cx="457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762000" y="228600"/>
              <a:ext cx="2286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066800" y="228600"/>
              <a:ext cx="76200" cy="64008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1905000" y="1828800"/>
            <a:ext cx="6629400" cy="3754874"/>
            <a:chOff x="2133600" y="1600200"/>
            <a:chExt cx="6629400" cy="3754874"/>
          </a:xfrm>
        </p:grpSpPr>
        <p:grpSp>
          <p:nvGrpSpPr>
            <p:cNvPr id="8" name="1 Grupo"/>
            <p:cNvGrpSpPr/>
            <p:nvPr/>
          </p:nvGrpSpPr>
          <p:grpSpPr>
            <a:xfrm>
              <a:off x="5181600" y="1600200"/>
              <a:ext cx="3581400" cy="3733800"/>
              <a:chOff x="4953000" y="1524000"/>
              <a:chExt cx="3581400" cy="3810000"/>
            </a:xfrm>
          </p:grpSpPr>
          <p:sp>
            <p:nvSpPr>
              <p:cNvPr id="10" name="9 Rectángulo"/>
              <p:cNvSpPr/>
              <p:nvPr/>
            </p:nvSpPr>
            <p:spPr>
              <a:xfrm>
                <a:off x="4953000" y="1524000"/>
                <a:ext cx="3581400" cy="3810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11" name="Picture 2" descr="C:\Users\OCRAM\Desktop\DIF MASCOTA\logo DIF 15 18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81600" y="2362200"/>
                <a:ext cx="3081042" cy="1752600"/>
              </a:xfrm>
              <a:prstGeom prst="rect">
                <a:avLst/>
              </a:prstGeom>
              <a:noFill/>
            </p:spPr>
          </p:pic>
        </p:grpSp>
        <p:sp>
          <p:nvSpPr>
            <p:cNvPr id="9" name="9 Rectángulo"/>
            <p:cNvSpPr/>
            <p:nvPr/>
          </p:nvSpPr>
          <p:spPr>
            <a:xfrm>
              <a:off x="2133600" y="1600200"/>
              <a:ext cx="3048000" cy="3754874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s-MX" sz="1600" b="1" smtClean="0">
                  <a:solidFill>
                    <a:schemeClr val="bg1"/>
                  </a:solidFill>
                  <a:latin typeface="Arial Black" pitchFamily="34" charset="0"/>
                </a:rPr>
                <a:t>Valores:</a:t>
              </a:r>
            </a:p>
            <a:p>
              <a:endParaRPr lang="es-MX" sz="1600" b="1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endParaRPr lang="es-MX" sz="1600" b="1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Respeto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Justicia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Comunicación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Tolerancia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Inclusión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Honestidad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Responsabilidad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Equidad</a:t>
              </a:r>
            </a:p>
            <a:p>
              <a:pPr marL="342900" indent="-342900">
                <a:buFont typeface="Wingdings" pitchFamily="2" charset="2"/>
                <a:buChar char="ü"/>
              </a:pPr>
              <a:r>
                <a:rPr lang="es-MX" sz="1600" smtClean="0">
                  <a:solidFill>
                    <a:schemeClr val="bg1"/>
                  </a:solidFill>
                  <a:latin typeface="Arial Black" pitchFamily="34" charset="0"/>
                </a:rPr>
                <a:t>Transparencia</a:t>
              </a:r>
            </a:p>
            <a:p>
              <a:pPr marL="342900" indent="-342900">
                <a:buFont typeface="Wingdings" pitchFamily="2" charset="2"/>
                <a:buChar char="ü"/>
              </a:pPr>
              <a:endParaRPr lang="es-MX" sz="1600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marL="342900" indent="-342900">
                <a:buFont typeface="Wingdings" pitchFamily="2" charset="2"/>
                <a:buChar char="ü"/>
              </a:pPr>
              <a:endParaRPr lang="es-MX" sz="1600" smtClean="0">
                <a:solidFill>
                  <a:schemeClr val="bg1"/>
                </a:solidFill>
                <a:latin typeface="Arial Black" pitchFamily="34" charset="0"/>
              </a:endParaRPr>
            </a:p>
            <a:p>
              <a:pPr marL="342900" indent="-342900"/>
              <a:endParaRPr lang="es-MX" sz="1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28600" y="228600"/>
            <a:ext cx="8629650" cy="6400800"/>
            <a:chOff x="228600" y="228600"/>
            <a:chExt cx="8629650" cy="6400800"/>
          </a:xfrm>
        </p:grpSpPr>
        <p:grpSp>
          <p:nvGrpSpPr>
            <p:cNvPr id="3" name="1 Grupo"/>
            <p:cNvGrpSpPr/>
            <p:nvPr/>
          </p:nvGrpSpPr>
          <p:grpSpPr>
            <a:xfrm>
              <a:off x="228600" y="228600"/>
              <a:ext cx="914400" cy="6400800"/>
              <a:chOff x="228600" y="228600"/>
              <a:chExt cx="914400" cy="6400800"/>
            </a:xfrm>
          </p:grpSpPr>
          <p:sp>
            <p:nvSpPr>
              <p:cNvPr id="9" name="2 Rectángulo"/>
              <p:cNvSpPr/>
              <p:nvPr/>
            </p:nvSpPr>
            <p:spPr>
              <a:xfrm>
                <a:off x="228600" y="228600"/>
                <a:ext cx="4572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" name="3 Rectángulo"/>
              <p:cNvSpPr/>
              <p:nvPr/>
            </p:nvSpPr>
            <p:spPr>
              <a:xfrm>
                <a:off x="762000" y="228600"/>
                <a:ext cx="2286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" name="4 Rectángulo"/>
              <p:cNvSpPr/>
              <p:nvPr/>
            </p:nvSpPr>
            <p:spPr>
              <a:xfrm>
                <a:off x="1066800" y="228600"/>
                <a:ext cx="76200" cy="640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" name="9 Grupo"/>
            <p:cNvGrpSpPr/>
            <p:nvPr/>
          </p:nvGrpSpPr>
          <p:grpSpPr>
            <a:xfrm>
              <a:off x="1447800" y="228600"/>
              <a:ext cx="7410450" cy="5675531"/>
              <a:chOff x="1447800" y="228600"/>
              <a:chExt cx="7410450" cy="5675531"/>
            </a:xfrm>
          </p:grpSpPr>
          <p:pic>
            <p:nvPicPr>
              <p:cNvPr id="5" name="Picture 2" descr="http://www.mascota.jalisco.gob.mx/images/EscudoMpal.gif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47800" y="304800"/>
                <a:ext cx="1037896" cy="1143000"/>
              </a:xfrm>
              <a:prstGeom prst="rect">
                <a:avLst/>
              </a:prstGeom>
              <a:noFill/>
              <a:ln w="22225">
                <a:noFill/>
                <a:prstDash val="dash"/>
              </a:ln>
            </p:spPr>
          </p:pic>
          <p:pic>
            <p:nvPicPr>
              <p:cNvPr id="6" name="Picture 2" descr="C:\Users\OCRAM\Desktop\DIF MASCOTA\logo DIF 15 18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14600" y="1884602"/>
                <a:ext cx="4724400" cy="2687398"/>
              </a:xfrm>
              <a:prstGeom prst="rect">
                <a:avLst/>
              </a:prstGeom>
              <a:noFill/>
            </p:spPr>
          </p:pic>
          <p:pic>
            <p:nvPicPr>
              <p:cNvPr id="7" name="6 Imagen" descr="Macintosh HD:Users:TonyCamacho:Desktop:H. AYUNTAMIENTO:LOGOS:MascotaPueblMagicoLogo.png"/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228600"/>
                <a:ext cx="1009650" cy="9810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" name="7 CuadroTexto"/>
              <p:cNvSpPr txBox="1"/>
              <p:nvPr/>
            </p:nvSpPr>
            <p:spPr>
              <a:xfrm>
                <a:off x="1524000" y="5257800"/>
                <a:ext cx="7315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3600" smtClean="0">
                    <a:latin typeface="Arial Black" pitchFamily="34" charset="0"/>
                  </a:rPr>
                  <a:t>ORGANIGRAMA</a:t>
                </a:r>
                <a:endParaRPr lang="es-MX" sz="3600">
                  <a:latin typeface="Arial Black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117 Grupo"/>
          <p:cNvGrpSpPr/>
          <p:nvPr/>
        </p:nvGrpSpPr>
        <p:grpSpPr>
          <a:xfrm>
            <a:off x="0" y="0"/>
            <a:ext cx="9067800" cy="6858000"/>
            <a:chOff x="0" y="0"/>
            <a:chExt cx="9067800" cy="6858000"/>
          </a:xfrm>
        </p:grpSpPr>
        <p:sp>
          <p:nvSpPr>
            <p:cNvPr id="119" name="118 CuadroTexto"/>
            <p:cNvSpPr txBox="1"/>
            <p:nvPr/>
          </p:nvSpPr>
          <p:spPr>
            <a:xfrm>
              <a:off x="685800" y="381000"/>
              <a:ext cx="6858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smtClean="0">
                  <a:solidFill>
                    <a:srgbClr val="C00000"/>
                  </a:solidFill>
                </a:rPr>
                <a:t>Organigrama Sistema para el Desarrollo Integral de la Familia Mascota, Jalisco</a:t>
              </a:r>
            </a:p>
            <a:p>
              <a:pPr algn="ctr"/>
              <a:r>
                <a:rPr lang="es-MX" sz="1600" b="1" smtClean="0">
                  <a:solidFill>
                    <a:srgbClr val="C00000"/>
                  </a:solidFill>
                </a:rPr>
                <a:t>Administración 2015-1018</a:t>
              </a:r>
              <a:endParaRPr lang="es-MX" sz="1600" b="1">
                <a:solidFill>
                  <a:srgbClr val="C00000"/>
                </a:solidFill>
              </a:endParaRPr>
            </a:p>
          </p:txBody>
        </p:sp>
        <p:pic>
          <p:nvPicPr>
            <p:cNvPr id="120" name="Picture 2" descr="C:\Users\OCRAM\Desktop\logo DIF 15 18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43800" y="304800"/>
              <a:ext cx="1345452" cy="762000"/>
            </a:xfrm>
            <a:prstGeom prst="rect">
              <a:avLst/>
            </a:prstGeom>
            <a:noFill/>
          </p:spPr>
        </p:pic>
        <p:sp>
          <p:nvSpPr>
            <p:cNvPr id="121" name="120 Rectángulo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2" name="121 Rectángulo"/>
            <p:cNvSpPr/>
            <p:nvPr/>
          </p:nvSpPr>
          <p:spPr>
            <a:xfrm>
              <a:off x="381000" y="0"/>
              <a:ext cx="152400" cy="685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838200" y="4806222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MX"/>
            </a:p>
          </p:txBody>
        </p:sp>
        <p:grpSp>
          <p:nvGrpSpPr>
            <p:cNvPr id="124" name="11 Grupo"/>
            <p:cNvGrpSpPr/>
            <p:nvPr/>
          </p:nvGrpSpPr>
          <p:grpSpPr>
            <a:xfrm>
              <a:off x="3352800" y="1219200"/>
              <a:ext cx="2209800" cy="228600"/>
              <a:chOff x="3352800" y="1371600"/>
              <a:chExt cx="2209800" cy="381000"/>
            </a:xfrm>
          </p:grpSpPr>
          <p:sp>
            <p:nvSpPr>
              <p:cNvPr id="222" name="3 Rectángulo"/>
              <p:cNvSpPr/>
              <p:nvPr/>
            </p:nvSpPr>
            <p:spPr>
              <a:xfrm>
                <a:off x="3352800" y="1371600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23" name="9 CuadroTexto"/>
              <p:cNvSpPr txBox="1"/>
              <p:nvPr/>
            </p:nvSpPr>
            <p:spPr>
              <a:xfrm>
                <a:off x="3352800" y="141479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smtClean="0"/>
                  <a:t>Patronato</a:t>
                </a:r>
                <a:endParaRPr lang="es-MX" sz="600" b="1"/>
              </a:p>
            </p:txBody>
          </p:sp>
        </p:grpSp>
        <p:grpSp>
          <p:nvGrpSpPr>
            <p:cNvPr id="125" name="12 Grupo"/>
            <p:cNvGrpSpPr/>
            <p:nvPr/>
          </p:nvGrpSpPr>
          <p:grpSpPr>
            <a:xfrm>
              <a:off x="3352800" y="1676400"/>
              <a:ext cx="2209800" cy="386623"/>
              <a:chOff x="3352800" y="1421487"/>
              <a:chExt cx="2209800" cy="381000"/>
            </a:xfrm>
          </p:grpSpPr>
          <p:sp>
            <p:nvSpPr>
              <p:cNvPr id="220" name="13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21" name="14 CuadroTexto"/>
              <p:cNvSpPr txBox="1"/>
              <p:nvPr/>
            </p:nvSpPr>
            <p:spPr>
              <a:xfrm>
                <a:off x="3352800" y="1479322"/>
                <a:ext cx="2209800" cy="272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Dirección General y Encargado del Desapacho de Presidencia</a:t>
                </a:r>
              </a:p>
              <a:p>
                <a:pPr algn="ctr"/>
                <a:r>
                  <a:rPr lang="es-MX" sz="600" smtClean="0"/>
                  <a:t>Psic. José Raúl Fregoso Dueñas</a:t>
                </a:r>
                <a:endParaRPr lang="es-MX" sz="600"/>
              </a:p>
            </p:txBody>
          </p:sp>
        </p:grpSp>
        <p:grpSp>
          <p:nvGrpSpPr>
            <p:cNvPr id="126" name="27 Grupo"/>
            <p:cNvGrpSpPr/>
            <p:nvPr/>
          </p:nvGrpSpPr>
          <p:grpSpPr>
            <a:xfrm>
              <a:off x="1752600" y="3124200"/>
              <a:ext cx="1295400" cy="369334"/>
              <a:chOff x="3352800" y="1421487"/>
              <a:chExt cx="2209800" cy="461668"/>
            </a:xfrm>
          </p:grpSpPr>
          <p:sp>
            <p:nvSpPr>
              <p:cNvPr id="218" name="217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Atención ciudadana</a:t>
                </a:r>
              </a:p>
              <a:p>
                <a:pPr algn="ctr"/>
                <a:r>
                  <a:rPr lang="es-MX" sz="600" smtClean="0"/>
                  <a:t>María Guadalupe Ortiz Ortega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27" name="126 Conector recto"/>
            <p:cNvCxnSpPr/>
            <p:nvPr/>
          </p:nvCxnSpPr>
          <p:spPr>
            <a:xfrm>
              <a:off x="4419600" y="14478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Conector recto"/>
            <p:cNvCxnSpPr/>
            <p:nvPr/>
          </p:nvCxnSpPr>
          <p:spPr>
            <a:xfrm>
              <a:off x="4419600" y="2667000"/>
              <a:ext cx="1752600" cy="56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recto"/>
            <p:cNvCxnSpPr/>
            <p:nvPr/>
          </p:nvCxnSpPr>
          <p:spPr>
            <a:xfrm>
              <a:off x="4419600" y="2063023"/>
              <a:ext cx="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129 Conector recto"/>
            <p:cNvCxnSpPr>
              <a:endCxn id="217" idx="1"/>
            </p:cNvCxnSpPr>
            <p:nvPr/>
          </p:nvCxnSpPr>
          <p:spPr>
            <a:xfrm flipV="1">
              <a:off x="4419600" y="2247691"/>
              <a:ext cx="2819400" cy="4393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40 Grupo"/>
            <p:cNvGrpSpPr/>
            <p:nvPr/>
          </p:nvGrpSpPr>
          <p:grpSpPr>
            <a:xfrm>
              <a:off x="7239000" y="2063022"/>
              <a:ext cx="1295400" cy="369334"/>
              <a:chOff x="3352800" y="1421487"/>
              <a:chExt cx="2209800" cy="461668"/>
            </a:xfrm>
          </p:grpSpPr>
          <p:sp>
            <p:nvSpPr>
              <p:cNvPr id="216" name="41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Promotora Comunitaria</a:t>
                </a:r>
              </a:p>
              <a:p>
                <a:pPr algn="ctr"/>
                <a:r>
                  <a:rPr lang="es-MX" sz="600" smtClean="0"/>
                  <a:t>Lucia Guadalupe López López 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2" name="44 Grupo"/>
            <p:cNvGrpSpPr/>
            <p:nvPr/>
          </p:nvGrpSpPr>
          <p:grpSpPr>
            <a:xfrm>
              <a:off x="6172200" y="2520222"/>
              <a:ext cx="1295400" cy="369334"/>
              <a:chOff x="3352800" y="1421487"/>
              <a:chExt cx="2209800" cy="461668"/>
            </a:xfrm>
          </p:grpSpPr>
          <p:sp>
            <p:nvSpPr>
              <p:cNvPr id="214" name="213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15" name="46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Intendencia</a:t>
                </a:r>
              </a:p>
              <a:p>
                <a:pPr algn="ctr"/>
                <a:r>
                  <a:rPr lang="es-MX" sz="600" smtClean="0"/>
                  <a:t>Rosa Hilda Gaviño Castillón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3" name="47 Grupo"/>
            <p:cNvGrpSpPr/>
            <p:nvPr/>
          </p:nvGrpSpPr>
          <p:grpSpPr>
            <a:xfrm>
              <a:off x="1295400" y="4196621"/>
              <a:ext cx="1295400" cy="369334"/>
              <a:chOff x="3352800" y="1421487"/>
              <a:chExt cx="2209800" cy="461668"/>
            </a:xfrm>
          </p:grpSpPr>
          <p:sp>
            <p:nvSpPr>
              <p:cNvPr id="212" name="211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13" name="49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Responsable de Alimentaria</a:t>
                </a:r>
              </a:p>
              <a:p>
                <a:pPr algn="ctr"/>
                <a:r>
                  <a:rPr lang="es-MX" sz="600" smtClean="0"/>
                  <a:t>Marcelo Arteaga Topete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4" name="50 Grupo"/>
            <p:cNvGrpSpPr/>
            <p:nvPr/>
          </p:nvGrpSpPr>
          <p:grpSpPr>
            <a:xfrm>
              <a:off x="685800" y="5034827"/>
              <a:ext cx="1066800" cy="299173"/>
              <a:chOff x="3352800" y="1421485"/>
              <a:chExt cx="2209800" cy="380999"/>
            </a:xfrm>
          </p:grpSpPr>
          <p:sp>
            <p:nvSpPr>
              <p:cNvPr id="210" name="51 Rectángulo"/>
              <p:cNvSpPr/>
              <p:nvPr/>
            </p:nvSpPr>
            <p:spPr>
              <a:xfrm>
                <a:off x="3352800" y="1421485"/>
                <a:ext cx="2209800" cy="380999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11" name="52 CuadroTexto"/>
              <p:cNvSpPr txBox="1"/>
              <p:nvPr/>
            </p:nvSpPr>
            <p:spPr>
              <a:xfrm>
                <a:off x="3352800" y="1421486"/>
                <a:ext cx="2209800" cy="235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Auxiliar  de Alimentaria</a:t>
                </a:r>
              </a:p>
              <a:p>
                <a:pPr algn="ctr"/>
                <a:r>
                  <a:rPr lang="es-MX" sz="600" smtClean="0"/>
                  <a:t>Bertha Alicia Péna Rguez.</a:t>
                </a:r>
              </a:p>
            </p:txBody>
          </p:sp>
        </p:grpSp>
        <p:sp>
          <p:nvSpPr>
            <p:cNvPr id="135" name="134 Rectángulo"/>
            <p:cNvSpPr/>
            <p:nvPr/>
          </p:nvSpPr>
          <p:spPr>
            <a:xfrm>
              <a:off x="1828800" y="5034822"/>
              <a:ext cx="1066800" cy="3048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600"/>
            </a:p>
          </p:txBody>
        </p:sp>
        <p:grpSp>
          <p:nvGrpSpPr>
            <p:cNvPr id="136" name="58 Grupo"/>
            <p:cNvGrpSpPr/>
            <p:nvPr/>
          </p:nvGrpSpPr>
          <p:grpSpPr>
            <a:xfrm>
              <a:off x="3124200" y="4196624"/>
              <a:ext cx="990600" cy="369333"/>
              <a:chOff x="3352800" y="1421487"/>
              <a:chExt cx="2209800" cy="461666"/>
            </a:xfrm>
          </p:grpSpPr>
          <p:sp>
            <p:nvSpPr>
              <p:cNvPr id="208" name="207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09" name="208 CuadroTexto"/>
              <p:cNvSpPr txBox="1"/>
              <p:nvPr/>
            </p:nvSpPr>
            <p:spPr>
              <a:xfrm>
                <a:off x="3352800" y="1421488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Nutriologa</a:t>
                </a:r>
              </a:p>
              <a:p>
                <a:pPr algn="ctr"/>
                <a:r>
                  <a:rPr lang="es-MX" sz="600" smtClean="0"/>
                  <a:t>Lizbeth Rodríguez Ponce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7" name="64 Grupo"/>
            <p:cNvGrpSpPr/>
            <p:nvPr/>
          </p:nvGrpSpPr>
          <p:grpSpPr>
            <a:xfrm>
              <a:off x="4191000" y="4196622"/>
              <a:ext cx="990600" cy="369334"/>
              <a:chOff x="3352800" y="1421487"/>
              <a:chExt cx="2209800" cy="461668"/>
            </a:xfrm>
          </p:grpSpPr>
          <p:sp>
            <p:nvSpPr>
              <p:cNvPr id="206" name="205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07" name="206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Psicóloga</a:t>
                </a:r>
              </a:p>
              <a:p>
                <a:pPr algn="ctr"/>
                <a:r>
                  <a:rPr lang="es-MX" sz="600" smtClean="0"/>
                  <a:t>Erika Manuela Torres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8" name="67 Grupo"/>
            <p:cNvGrpSpPr/>
            <p:nvPr/>
          </p:nvGrpSpPr>
          <p:grpSpPr>
            <a:xfrm>
              <a:off x="5257800" y="4196622"/>
              <a:ext cx="1066800" cy="369334"/>
              <a:chOff x="3352800" y="1421487"/>
              <a:chExt cx="2209800" cy="461668"/>
            </a:xfrm>
          </p:grpSpPr>
          <p:sp>
            <p:nvSpPr>
              <p:cNvPr id="204" name="203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05" name="204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Trabajo Social</a:t>
                </a:r>
              </a:p>
              <a:p>
                <a:pPr algn="ctr"/>
                <a:r>
                  <a:rPr lang="es-MX" sz="600" smtClean="0"/>
                  <a:t>María Gpe. Cibrián Bravo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39" name="70 Grupo"/>
            <p:cNvGrpSpPr/>
            <p:nvPr/>
          </p:nvGrpSpPr>
          <p:grpSpPr>
            <a:xfrm>
              <a:off x="8001000" y="4196622"/>
              <a:ext cx="1066800" cy="461666"/>
              <a:chOff x="3352800" y="1421485"/>
              <a:chExt cx="2209800" cy="577083"/>
            </a:xfrm>
          </p:grpSpPr>
          <p:sp>
            <p:nvSpPr>
              <p:cNvPr id="202" name="201 Rectángulo"/>
              <p:cNvSpPr/>
              <p:nvPr/>
            </p:nvSpPr>
            <p:spPr>
              <a:xfrm>
                <a:off x="3352800" y="1421485"/>
                <a:ext cx="2209800" cy="47625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03" name="202 CuadroTexto"/>
              <p:cNvSpPr txBox="1"/>
              <p:nvPr/>
            </p:nvSpPr>
            <p:spPr>
              <a:xfrm>
                <a:off x="3352800" y="1421487"/>
                <a:ext cx="220980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Auxiliar Contable</a:t>
                </a:r>
              </a:p>
              <a:p>
                <a:pPr algn="ctr"/>
                <a:r>
                  <a:rPr lang="es-MX" sz="600" smtClean="0"/>
                  <a:t>María Teresa Topete R.</a:t>
                </a:r>
              </a:p>
              <a:p>
                <a:pPr algn="ctr"/>
                <a:r>
                  <a:rPr lang="es-MX" sz="600" smtClean="0"/>
                  <a:t>Laura l. Rodríguez Núñez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40" name="139 Conector recto"/>
            <p:cNvCxnSpPr/>
            <p:nvPr/>
          </p:nvCxnSpPr>
          <p:spPr>
            <a:xfrm>
              <a:off x="1981200" y="3891822"/>
              <a:ext cx="6477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140 Conector recto"/>
            <p:cNvCxnSpPr/>
            <p:nvPr/>
          </p:nvCxnSpPr>
          <p:spPr>
            <a:xfrm>
              <a:off x="4419600" y="2672623"/>
              <a:ext cx="0" cy="1219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/>
            <p:nvPr/>
          </p:nvCxnSpPr>
          <p:spPr>
            <a:xfrm>
              <a:off x="19812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142 Conector recto"/>
            <p:cNvCxnSpPr/>
            <p:nvPr/>
          </p:nvCxnSpPr>
          <p:spPr>
            <a:xfrm>
              <a:off x="35814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143 Conector recto"/>
            <p:cNvCxnSpPr/>
            <p:nvPr/>
          </p:nvCxnSpPr>
          <p:spPr>
            <a:xfrm>
              <a:off x="46482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"/>
            <p:cNvCxnSpPr/>
            <p:nvPr/>
          </p:nvCxnSpPr>
          <p:spPr>
            <a:xfrm>
              <a:off x="57912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145 Conector recto"/>
            <p:cNvCxnSpPr/>
            <p:nvPr/>
          </p:nvCxnSpPr>
          <p:spPr>
            <a:xfrm>
              <a:off x="70866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146 Conector recto"/>
            <p:cNvCxnSpPr/>
            <p:nvPr/>
          </p:nvCxnSpPr>
          <p:spPr>
            <a:xfrm flipV="1">
              <a:off x="1219200" y="4724400"/>
              <a:ext cx="1143000" cy="56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147 Conector recto"/>
            <p:cNvCxnSpPr/>
            <p:nvPr/>
          </p:nvCxnSpPr>
          <p:spPr>
            <a:xfrm>
              <a:off x="23622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148 Conector recto"/>
            <p:cNvCxnSpPr/>
            <p:nvPr/>
          </p:nvCxnSpPr>
          <p:spPr>
            <a:xfrm>
              <a:off x="12192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149 Conector recto"/>
            <p:cNvCxnSpPr/>
            <p:nvPr/>
          </p:nvCxnSpPr>
          <p:spPr>
            <a:xfrm>
              <a:off x="1828800" y="45014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88 Grupo"/>
            <p:cNvGrpSpPr/>
            <p:nvPr/>
          </p:nvGrpSpPr>
          <p:grpSpPr>
            <a:xfrm>
              <a:off x="6400800" y="4196622"/>
              <a:ext cx="1371600" cy="369334"/>
              <a:chOff x="3352800" y="1421487"/>
              <a:chExt cx="2209800" cy="461668"/>
            </a:xfrm>
          </p:grpSpPr>
          <p:sp>
            <p:nvSpPr>
              <p:cNvPr id="200" name="199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201" name="200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Coordinador URR</a:t>
                </a:r>
              </a:p>
              <a:p>
                <a:pPr algn="ctr"/>
                <a:r>
                  <a:rPr lang="es-MX" sz="600" smtClean="0"/>
                  <a:t>Homero Cruz Castañeda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52" name="92 Grupo"/>
            <p:cNvGrpSpPr/>
            <p:nvPr/>
          </p:nvGrpSpPr>
          <p:grpSpPr>
            <a:xfrm>
              <a:off x="5867400" y="5034825"/>
              <a:ext cx="1066800" cy="461665"/>
              <a:chOff x="3352800" y="1421491"/>
              <a:chExt cx="2209800" cy="577082"/>
            </a:xfrm>
          </p:grpSpPr>
          <p:sp>
            <p:nvSpPr>
              <p:cNvPr id="198" name="197 Rectángulo"/>
              <p:cNvSpPr/>
              <p:nvPr/>
            </p:nvSpPr>
            <p:spPr>
              <a:xfrm>
                <a:off x="3352800" y="1421491"/>
                <a:ext cx="2209800" cy="571498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99" name="198 CuadroTexto"/>
              <p:cNvSpPr txBox="1"/>
              <p:nvPr/>
            </p:nvSpPr>
            <p:spPr>
              <a:xfrm>
                <a:off x="3352800" y="1421491"/>
                <a:ext cx="2209800" cy="577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Auxiliar  Administrativo</a:t>
                </a:r>
              </a:p>
              <a:p>
                <a:pPr algn="ctr"/>
                <a:r>
                  <a:rPr lang="es-MX" sz="600" smtClean="0"/>
                  <a:t>Verónica Martínez Preciado</a:t>
                </a:r>
              </a:p>
              <a:p>
                <a:pPr algn="ctr"/>
                <a:r>
                  <a:rPr lang="es-MX" sz="600" smtClean="0"/>
                  <a:t>Ma. Trinidad Pérez Torres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53" name="95 Grupo"/>
            <p:cNvGrpSpPr/>
            <p:nvPr/>
          </p:nvGrpSpPr>
          <p:grpSpPr>
            <a:xfrm>
              <a:off x="7010400" y="5034821"/>
              <a:ext cx="1066800" cy="1292663"/>
              <a:chOff x="3352800" y="1421485"/>
              <a:chExt cx="2209800" cy="2734473"/>
            </a:xfrm>
          </p:grpSpPr>
          <p:sp>
            <p:nvSpPr>
              <p:cNvPr id="196" name="195 Rectángulo"/>
              <p:cNvSpPr/>
              <p:nvPr/>
            </p:nvSpPr>
            <p:spPr>
              <a:xfrm>
                <a:off x="3352800" y="1421485"/>
                <a:ext cx="2209800" cy="2095499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97" name="196 CuadroTexto"/>
              <p:cNvSpPr txBox="1"/>
              <p:nvPr/>
            </p:nvSpPr>
            <p:spPr>
              <a:xfrm>
                <a:off x="3352800" y="1421487"/>
                <a:ext cx="2209800" cy="2734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Auxiliares  de Fisioterapia</a:t>
                </a:r>
              </a:p>
              <a:p>
                <a:pPr algn="ctr"/>
                <a:r>
                  <a:rPr lang="es-MX" sz="600" smtClean="0"/>
                  <a:t>Luz María Rico Benítez</a:t>
                </a:r>
              </a:p>
              <a:p>
                <a:pPr algn="ctr"/>
                <a:r>
                  <a:rPr lang="es-MX" sz="600" smtClean="0"/>
                  <a:t>Araceli Sustaita Gómez</a:t>
                </a:r>
              </a:p>
              <a:p>
                <a:pPr algn="ctr"/>
                <a:r>
                  <a:rPr lang="es-MX" sz="600" smtClean="0"/>
                  <a:t>Erika Fca. Robles López</a:t>
                </a:r>
              </a:p>
              <a:p>
                <a:pPr algn="ctr"/>
                <a:r>
                  <a:rPr lang="es-MX" sz="600" smtClean="0"/>
                  <a:t>      Gisela V. Talavera de la C</a:t>
                </a:r>
              </a:p>
              <a:p>
                <a:pPr algn="ctr"/>
                <a:r>
                  <a:rPr lang="es-MX" sz="600" smtClean="0"/>
                  <a:t>Karen Andrea Jiménez M.</a:t>
                </a:r>
              </a:p>
              <a:p>
                <a:pPr algn="ctr"/>
                <a:r>
                  <a:rPr lang="es-MX" sz="600" smtClean="0"/>
                  <a:t>Dalia G. Morales Morales</a:t>
                </a:r>
              </a:p>
              <a:p>
                <a:pPr algn="ctr"/>
                <a:r>
                  <a:rPr lang="es-MX" sz="600" smtClean="0"/>
                  <a:t>Ignacio de J. Andrade S.</a:t>
                </a:r>
              </a:p>
              <a:p>
                <a:pPr algn="ctr"/>
                <a:r>
                  <a:rPr lang="es-MX" sz="600" smtClean="0"/>
                  <a:t>José Alejandre Zárate S.</a:t>
                </a:r>
              </a:p>
              <a:p>
                <a:endParaRPr lang="es-MX" sz="600" smtClean="0"/>
              </a:p>
              <a:p>
                <a:pPr algn="ctr"/>
                <a:endParaRPr lang="es-MX" sz="600" smtClean="0"/>
              </a:p>
              <a:p>
                <a:pPr algn="ctr"/>
                <a:r>
                  <a:rPr lang="es-MX" sz="600" smtClean="0"/>
                  <a:t> 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54" name="153 Conector recto"/>
            <p:cNvCxnSpPr/>
            <p:nvPr/>
          </p:nvCxnSpPr>
          <p:spPr>
            <a:xfrm>
              <a:off x="5410200" y="4730022"/>
              <a:ext cx="3124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>
              <a:off x="76200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155 Conector recto"/>
            <p:cNvCxnSpPr/>
            <p:nvPr/>
          </p:nvCxnSpPr>
          <p:spPr>
            <a:xfrm>
              <a:off x="64770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156 Conector recto"/>
            <p:cNvCxnSpPr/>
            <p:nvPr/>
          </p:nvCxnSpPr>
          <p:spPr>
            <a:xfrm>
              <a:off x="7086600" y="45014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8" name="102 Grupo"/>
            <p:cNvGrpSpPr/>
            <p:nvPr/>
          </p:nvGrpSpPr>
          <p:grpSpPr>
            <a:xfrm>
              <a:off x="4800600" y="5046488"/>
              <a:ext cx="990600" cy="369334"/>
              <a:chOff x="3352800" y="1421487"/>
              <a:chExt cx="2209800" cy="461668"/>
            </a:xfrm>
          </p:grpSpPr>
          <p:sp>
            <p:nvSpPr>
              <p:cNvPr id="194" name="193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95" name="194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Psicóloga de Lenguaje</a:t>
                </a:r>
              </a:p>
              <a:p>
                <a:pPr algn="ctr"/>
                <a:r>
                  <a:rPr lang="es-MX" sz="600" smtClean="0"/>
                  <a:t>Margarita Delgadillo Arce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59" name="158 Conector recto"/>
            <p:cNvCxnSpPr/>
            <p:nvPr/>
          </p:nvCxnSpPr>
          <p:spPr>
            <a:xfrm>
              <a:off x="54102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0" name="107 Grupo"/>
            <p:cNvGrpSpPr/>
            <p:nvPr/>
          </p:nvGrpSpPr>
          <p:grpSpPr>
            <a:xfrm>
              <a:off x="8153400" y="5034823"/>
              <a:ext cx="838200" cy="369333"/>
              <a:chOff x="3352800" y="1421487"/>
              <a:chExt cx="2209800" cy="461666"/>
            </a:xfrm>
          </p:grpSpPr>
          <p:sp>
            <p:nvSpPr>
              <p:cNvPr id="192" name="191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93" name="192 CuadroTexto"/>
              <p:cNvSpPr txBox="1"/>
              <p:nvPr/>
            </p:nvSpPr>
            <p:spPr>
              <a:xfrm>
                <a:off x="3352800" y="1421488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Velador</a:t>
                </a:r>
              </a:p>
              <a:p>
                <a:pPr algn="ctr"/>
                <a:r>
                  <a:rPr lang="es-MX" sz="600" smtClean="0"/>
                  <a:t>Raúl Escobar Flores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61" name="160 Conector recto"/>
            <p:cNvCxnSpPr/>
            <p:nvPr/>
          </p:nvCxnSpPr>
          <p:spPr>
            <a:xfrm>
              <a:off x="8534400" y="47300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8458200" y="389182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3" name="117 Grupo"/>
            <p:cNvGrpSpPr/>
            <p:nvPr/>
          </p:nvGrpSpPr>
          <p:grpSpPr>
            <a:xfrm>
              <a:off x="685800" y="2209800"/>
              <a:ext cx="2362200" cy="304800"/>
              <a:chOff x="3092824" y="1897738"/>
              <a:chExt cx="2209800" cy="388478"/>
            </a:xfrm>
          </p:grpSpPr>
          <p:sp>
            <p:nvSpPr>
              <p:cNvPr id="190" name="189 Rectángulo"/>
              <p:cNvSpPr/>
              <p:nvPr/>
            </p:nvSpPr>
            <p:spPr>
              <a:xfrm>
                <a:off x="3092824" y="1897738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91" name="190 CuadroTexto"/>
              <p:cNvSpPr txBox="1"/>
              <p:nvPr/>
            </p:nvSpPr>
            <p:spPr>
              <a:xfrm>
                <a:off x="3092824" y="1897738"/>
                <a:ext cx="2209800" cy="38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Coord. del Consejo Mpal. Para personas con capacidades diferentes</a:t>
                </a:r>
              </a:p>
              <a:p>
                <a:pPr algn="ctr"/>
                <a:r>
                  <a:rPr lang="es-MX" sz="600" smtClean="0"/>
                  <a:t>Ramiro Delgadillo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64" name="127 Grupo"/>
            <p:cNvGrpSpPr/>
            <p:nvPr/>
          </p:nvGrpSpPr>
          <p:grpSpPr>
            <a:xfrm>
              <a:off x="6172200" y="2895600"/>
              <a:ext cx="1295400" cy="369334"/>
              <a:chOff x="3352800" y="1421487"/>
              <a:chExt cx="2209800" cy="461668"/>
            </a:xfrm>
          </p:grpSpPr>
          <p:sp>
            <p:nvSpPr>
              <p:cNvPr id="188" name="187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89" name="188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Ayudante general</a:t>
                </a:r>
              </a:p>
              <a:p>
                <a:pPr algn="ctr"/>
                <a:r>
                  <a:rPr lang="es-MX" sz="600" smtClean="0"/>
                  <a:t>Rafael Cibrián  López</a:t>
                </a:r>
              </a:p>
              <a:p>
                <a:pPr algn="ctr"/>
                <a:endParaRPr lang="es-MX" sz="600"/>
              </a:p>
            </p:txBody>
          </p:sp>
        </p:grpSp>
        <p:sp>
          <p:nvSpPr>
            <p:cNvPr id="165" name="164 CuadroTexto"/>
            <p:cNvSpPr txBox="1"/>
            <p:nvPr/>
          </p:nvSpPr>
          <p:spPr>
            <a:xfrm>
              <a:off x="1828800" y="5029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" b="1" u="sng" smtClean="0"/>
                <a:t>Responsable de Comedor </a:t>
              </a:r>
            </a:p>
            <a:p>
              <a:pPr algn="ctr"/>
              <a:r>
                <a:rPr lang="es-MX" sz="600" smtClean="0"/>
                <a:t>Ma Isabel Ramos Hernández</a:t>
              </a:r>
            </a:p>
            <a:p>
              <a:pPr algn="ctr"/>
              <a:endParaRPr lang="es-MX" sz="600"/>
            </a:p>
          </p:txBody>
        </p:sp>
        <p:grpSp>
          <p:nvGrpSpPr>
            <p:cNvPr id="166" name="222 Grupo"/>
            <p:cNvGrpSpPr/>
            <p:nvPr/>
          </p:nvGrpSpPr>
          <p:grpSpPr>
            <a:xfrm>
              <a:off x="6172200" y="3276600"/>
              <a:ext cx="1295400" cy="369334"/>
              <a:chOff x="3352800" y="1421487"/>
              <a:chExt cx="2209800" cy="461668"/>
            </a:xfrm>
          </p:grpSpPr>
          <p:sp>
            <p:nvSpPr>
              <p:cNvPr id="186" name="185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87" name="186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Chofer</a:t>
                </a:r>
              </a:p>
              <a:p>
                <a:pPr algn="ctr"/>
                <a:r>
                  <a:rPr lang="es-MX" sz="600" smtClean="0"/>
                  <a:t>Gilberto Santiago Flores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67" name="234 Grupo"/>
            <p:cNvGrpSpPr/>
            <p:nvPr/>
          </p:nvGrpSpPr>
          <p:grpSpPr>
            <a:xfrm>
              <a:off x="4419600" y="3048000"/>
              <a:ext cx="1676400" cy="304800"/>
              <a:chOff x="4419600" y="3048000"/>
              <a:chExt cx="1676400" cy="304800"/>
            </a:xfrm>
          </p:grpSpPr>
          <p:cxnSp>
            <p:nvCxnSpPr>
              <p:cNvPr id="182" name="181 Conector recto"/>
              <p:cNvCxnSpPr/>
              <p:nvPr/>
            </p:nvCxnSpPr>
            <p:spPr>
              <a:xfrm flipV="1">
                <a:off x="4419600" y="3200400"/>
                <a:ext cx="1371600" cy="56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182 Conector recto"/>
              <p:cNvCxnSpPr/>
              <p:nvPr/>
            </p:nvCxnSpPr>
            <p:spPr>
              <a:xfrm>
                <a:off x="5791200" y="3048000"/>
                <a:ext cx="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183 Conector recto"/>
              <p:cNvCxnSpPr/>
              <p:nvPr/>
            </p:nvCxnSpPr>
            <p:spPr>
              <a:xfrm>
                <a:off x="5791200" y="30480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184 Conector recto"/>
              <p:cNvCxnSpPr/>
              <p:nvPr/>
            </p:nvCxnSpPr>
            <p:spPr>
              <a:xfrm>
                <a:off x="5791200" y="33528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231 Grupo"/>
            <p:cNvGrpSpPr/>
            <p:nvPr/>
          </p:nvGrpSpPr>
          <p:grpSpPr>
            <a:xfrm>
              <a:off x="1752600" y="3516866"/>
              <a:ext cx="1295400" cy="369334"/>
              <a:chOff x="3352800" y="1421487"/>
              <a:chExt cx="2209800" cy="461668"/>
            </a:xfrm>
          </p:grpSpPr>
          <p:sp>
            <p:nvSpPr>
              <p:cNvPr id="180" name="179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81" name="180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Atención  Adultos Mayores</a:t>
                </a:r>
              </a:p>
              <a:p>
                <a:pPr algn="ctr"/>
                <a:r>
                  <a:rPr lang="es-MX" sz="600" smtClean="0"/>
                  <a:t>Hortencia Cisneros Jiménez</a:t>
                </a:r>
              </a:p>
              <a:p>
                <a:pPr algn="ctr"/>
                <a:endParaRPr lang="es-MX" sz="600"/>
              </a:p>
            </p:txBody>
          </p:sp>
        </p:grpSp>
        <p:grpSp>
          <p:nvGrpSpPr>
            <p:cNvPr id="169" name="235 Grupo"/>
            <p:cNvGrpSpPr/>
            <p:nvPr/>
          </p:nvGrpSpPr>
          <p:grpSpPr>
            <a:xfrm rot="10800000">
              <a:off x="3124200" y="3276600"/>
              <a:ext cx="1295400" cy="304800"/>
              <a:chOff x="4419600" y="3048000"/>
              <a:chExt cx="1676400" cy="304800"/>
            </a:xfrm>
          </p:grpSpPr>
          <p:cxnSp>
            <p:nvCxnSpPr>
              <p:cNvPr id="176" name="175 Conector recto"/>
              <p:cNvCxnSpPr/>
              <p:nvPr/>
            </p:nvCxnSpPr>
            <p:spPr>
              <a:xfrm flipV="1">
                <a:off x="4419600" y="3200400"/>
                <a:ext cx="1371600" cy="56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176 Conector recto"/>
              <p:cNvCxnSpPr/>
              <p:nvPr/>
            </p:nvCxnSpPr>
            <p:spPr>
              <a:xfrm>
                <a:off x="5791200" y="3048000"/>
                <a:ext cx="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177 Conector recto"/>
              <p:cNvCxnSpPr/>
              <p:nvPr/>
            </p:nvCxnSpPr>
            <p:spPr>
              <a:xfrm>
                <a:off x="5791200" y="30480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178 Conector recto"/>
              <p:cNvCxnSpPr/>
              <p:nvPr/>
            </p:nvCxnSpPr>
            <p:spPr>
              <a:xfrm>
                <a:off x="5791200" y="33528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0" name="169 CuadroTexto"/>
            <p:cNvSpPr txBox="1"/>
            <p:nvPr/>
          </p:nvSpPr>
          <p:spPr>
            <a:xfrm>
              <a:off x="609600" y="6477000"/>
              <a:ext cx="4191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b="1" i="1" smtClean="0">
                  <a:solidFill>
                    <a:srgbClr val="009A46"/>
                  </a:solidFill>
                </a:rPr>
                <a:t>Mascota, Jalisco; 01 de abril de 2016</a:t>
              </a:r>
              <a:r>
                <a:rPr lang="es-MX" sz="1100" b="1" i="1" smtClean="0">
                  <a:solidFill>
                    <a:srgbClr val="00B050"/>
                  </a:solidFill>
                </a:rPr>
                <a:t>.</a:t>
              </a:r>
              <a:endParaRPr lang="es-MX" sz="1100" b="1" i="1">
                <a:solidFill>
                  <a:srgbClr val="00B050"/>
                </a:solidFill>
              </a:endParaRPr>
            </a:p>
          </p:txBody>
        </p:sp>
        <p:grpSp>
          <p:nvGrpSpPr>
            <p:cNvPr id="171" name="111 Grupo"/>
            <p:cNvGrpSpPr/>
            <p:nvPr/>
          </p:nvGrpSpPr>
          <p:grpSpPr>
            <a:xfrm>
              <a:off x="1752600" y="2754866"/>
              <a:ext cx="1295400" cy="369334"/>
              <a:chOff x="3352800" y="1421487"/>
              <a:chExt cx="2209800" cy="461668"/>
            </a:xfrm>
          </p:grpSpPr>
          <p:sp>
            <p:nvSpPr>
              <p:cNvPr id="174" name="173 Rectángulo"/>
              <p:cNvSpPr/>
              <p:nvPr/>
            </p:nvSpPr>
            <p:spPr>
              <a:xfrm>
                <a:off x="3352800" y="1421487"/>
                <a:ext cx="2209800" cy="38100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600"/>
              </a:p>
            </p:txBody>
          </p:sp>
          <p:sp>
            <p:nvSpPr>
              <p:cNvPr id="175" name="174 CuadroTexto"/>
              <p:cNvSpPr txBox="1"/>
              <p:nvPr/>
            </p:nvSpPr>
            <p:spPr>
              <a:xfrm>
                <a:off x="3352800" y="1421490"/>
                <a:ext cx="2209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00" b="1" u="sng" smtClean="0"/>
                  <a:t>Asesoría Jurídica</a:t>
                </a:r>
              </a:p>
              <a:p>
                <a:pPr algn="ctr"/>
                <a:r>
                  <a:rPr lang="es-MX" sz="600" smtClean="0"/>
                  <a:t>Julián Enrique Yanes Arias</a:t>
                </a:r>
              </a:p>
              <a:p>
                <a:pPr algn="ctr"/>
                <a:endParaRPr lang="es-MX" sz="600"/>
              </a:p>
            </p:txBody>
          </p:sp>
        </p:grpSp>
        <p:cxnSp>
          <p:nvCxnSpPr>
            <p:cNvPr id="172" name="171 Conector recto"/>
            <p:cNvCxnSpPr/>
            <p:nvPr/>
          </p:nvCxnSpPr>
          <p:spPr>
            <a:xfrm>
              <a:off x="3124200" y="2895600"/>
              <a:ext cx="129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172 Conector recto"/>
            <p:cNvCxnSpPr/>
            <p:nvPr/>
          </p:nvCxnSpPr>
          <p:spPr>
            <a:xfrm>
              <a:off x="3124200" y="2362200"/>
              <a:ext cx="129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233</Words>
  <Application>Microsoft Office PowerPoint</Application>
  <PresentationFormat>Presentación en pantalla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OCRAM</dc:creator>
  <cp:lastModifiedBy>OCRAM</cp:lastModifiedBy>
  <cp:revision>5</cp:revision>
  <dcterms:created xsi:type="dcterms:W3CDTF">2016-01-13T15:32:21Z</dcterms:created>
  <dcterms:modified xsi:type="dcterms:W3CDTF">2016-10-10T16:41:30Z</dcterms:modified>
</cp:coreProperties>
</file>